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5" r:id="rId9"/>
    <p:sldId id="308" r:id="rId10"/>
    <p:sldId id="264" r:id="rId11"/>
    <p:sldId id="287" r:id="rId12"/>
    <p:sldId id="289" r:id="rId13"/>
    <p:sldId id="288" r:id="rId14"/>
    <p:sldId id="290" r:id="rId15"/>
    <p:sldId id="293" r:id="rId16"/>
    <p:sldId id="294" r:id="rId17"/>
    <p:sldId id="295" r:id="rId18"/>
    <p:sldId id="296" r:id="rId19"/>
    <p:sldId id="266" r:id="rId20"/>
    <p:sldId id="299" r:id="rId21"/>
    <p:sldId id="300" r:id="rId22"/>
    <p:sldId id="301" r:id="rId23"/>
    <p:sldId id="267" r:id="rId24"/>
    <p:sldId id="269" r:id="rId25"/>
    <p:sldId id="302" r:id="rId26"/>
    <p:sldId id="284" r:id="rId27"/>
    <p:sldId id="303" r:id="rId28"/>
    <p:sldId id="270" r:id="rId29"/>
    <p:sldId id="271" r:id="rId30"/>
    <p:sldId id="285" r:id="rId31"/>
    <p:sldId id="272" r:id="rId32"/>
    <p:sldId id="273" r:id="rId33"/>
    <p:sldId id="274" r:id="rId34"/>
    <p:sldId id="275" r:id="rId35"/>
    <p:sldId id="304" r:id="rId36"/>
    <p:sldId id="276" r:id="rId37"/>
    <p:sldId id="305" r:id="rId38"/>
    <p:sldId id="306" r:id="rId39"/>
    <p:sldId id="30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3" autoAdjust="0"/>
    <p:restoredTop sz="94660"/>
  </p:normalViewPr>
  <p:slideViewPr>
    <p:cSldViewPr>
      <p:cViewPr varScale="1">
        <p:scale>
          <a:sx n="73" d="100"/>
          <a:sy n="73" d="100"/>
        </p:scale>
        <p:origin x="-10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4038B-3439-4CD0-90BA-8626E5D5E0CE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09182-D545-4DAE-AA65-8454F6DAB4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179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D2520B0-2274-4377-8BE1-5394A3E06677}" type="datetimeFigureOut">
              <a:rPr lang="en-US" smtClean="0"/>
              <a:pPr/>
              <a:t>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71AFB43-058F-476F-9C26-6C7CD807A2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activitytypes.wmwikis.net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/" TargetMode="External"/><Relationship Id="rId2" Type="http://schemas.openxmlformats.org/officeDocument/2006/relationships/hyperlink" Target="http://www.typewith.me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wallwisher.com/wall/tpacktechcoac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tpck.org/tpck/index.php?title=Image:Tpack-contexts-small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pck.org/tpck/index.php?title=Image:Tpack-contexts-small.jp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1629148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 Coaches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2011</a:t>
            </a:r>
          </a:p>
          <a:p>
            <a:endParaRPr lang="en-US" dirty="0" smtClean="0"/>
          </a:p>
          <a:p>
            <a:r>
              <a:rPr lang="en-US" b="1" dirty="0" smtClean="0"/>
              <a:t>RDCRDTechCoach.wikispaces.com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TPACK slides here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4288"/>
            <a:ext cx="91059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TPACK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Grade Group</a:t>
            </a:r>
          </a:p>
          <a:p>
            <a:pPr lvl="1"/>
            <a:r>
              <a:rPr lang="en-US" dirty="0" smtClean="0"/>
              <a:t>Grade K-2</a:t>
            </a:r>
          </a:p>
          <a:p>
            <a:pPr lvl="1"/>
            <a:r>
              <a:rPr lang="en-US" dirty="0" smtClean="0"/>
              <a:t>Grade 3-5</a:t>
            </a:r>
          </a:p>
          <a:p>
            <a:pPr lvl="1"/>
            <a:r>
              <a:rPr lang="en-US" dirty="0" smtClean="0"/>
              <a:t>Grade 6-9</a:t>
            </a:r>
          </a:p>
          <a:p>
            <a:pPr lvl="1"/>
            <a:r>
              <a:rPr lang="en-US" dirty="0" smtClean="0"/>
              <a:t>Grade 10-12</a:t>
            </a:r>
          </a:p>
          <a:p>
            <a:r>
              <a:rPr lang="en-US" dirty="0" smtClean="0"/>
              <a:t>Tables are labeled with Grade Group</a:t>
            </a:r>
          </a:p>
          <a:p>
            <a:pPr lvl="1"/>
            <a:r>
              <a:rPr lang="en-US" dirty="0" smtClean="0"/>
              <a:t>Sit at a table with your Grade Group</a:t>
            </a:r>
          </a:p>
          <a:p>
            <a:pPr lvl="1"/>
            <a:r>
              <a:rPr lang="en-US" dirty="0" smtClean="0"/>
              <a:t>Maximum 6 people/table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7" y="1954245"/>
            <a:ext cx="8229600" cy="4572000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en-US" dirty="0" smtClean="0"/>
              <a:t>What can effective planning with technology look like?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How do we support our teachers in their planning in this digital age?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How might TPACK support our work?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4724400"/>
            <a:ext cx="5029200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accent1"/>
                </a:solidFill>
              </a:rPr>
              <a:t>? ? ?</a:t>
            </a:r>
            <a:endParaRPr lang="en-US" sz="8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TPACK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person at your table:</a:t>
            </a:r>
          </a:p>
          <a:p>
            <a:pPr lvl="1"/>
            <a:r>
              <a:rPr lang="en-US" dirty="0" smtClean="0"/>
              <a:t>Record an outcome from your program of studies on the recipe card provided</a:t>
            </a:r>
          </a:p>
          <a:p>
            <a:pPr lvl="1"/>
            <a:r>
              <a:rPr lang="en-US" dirty="0" smtClean="0"/>
              <a:t>Place these recipe cards in a pile of their own</a:t>
            </a:r>
          </a:p>
          <a:p>
            <a:pPr lvl="1"/>
            <a:endParaRPr lang="en-US" dirty="0"/>
          </a:p>
        </p:txBody>
      </p:sp>
      <p:pic>
        <p:nvPicPr>
          <p:cNvPr id="2051" name="Picture 3" descr="D:\Documents and Settings\lsteele\Local Settings\Temporary Internet Files\Content.IE5\8B5NYUXV\MCj042480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10000"/>
            <a:ext cx="3368792" cy="268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+ Pedagogy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only your outcome and pedagogy cards:</a:t>
            </a:r>
          </a:p>
          <a:p>
            <a:pPr lvl="1"/>
            <a:r>
              <a:rPr lang="en-US" dirty="0" smtClean="0"/>
              <a:t>Select the TOP/FIRST card from the outcome pile and the TOP/FIRST card from the </a:t>
            </a:r>
            <a:r>
              <a:rPr lang="en-US" dirty="0" smtClean="0"/>
              <a:t>pink pedagogy </a:t>
            </a:r>
            <a:r>
              <a:rPr lang="en-US" dirty="0" smtClean="0"/>
              <a:t>pile</a:t>
            </a:r>
          </a:p>
          <a:p>
            <a:pPr lvl="1"/>
            <a:r>
              <a:rPr lang="en-US" dirty="0" smtClean="0"/>
              <a:t>Do they work together?  Why or why not?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Repeat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until you have completed 5 - 7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+ Pedagogy +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your outcome, pedagogy, and technology cards:</a:t>
            </a:r>
          </a:p>
          <a:p>
            <a:pPr lvl="1"/>
            <a:r>
              <a:rPr lang="en-US" dirty="0" smtClean="0"/>
              <a:t>Select the TOP/FIRST card from the outcome pile, the TOP/FIRST card from </a:t>
            </a:r>
            <a:r>
              <a:rPr lang="en-US" dirty="0" smtClean="0"/>
              <a:t>the pink </a:t>
            </a:r>
            <a:r>
              <a:rPr lang="en-US" dirty="0" smtClean="0"/>
              <a:t>pedagogy pile, and the top card from the </a:t>
            </a:r>
            <a:r>
              <a:rPr lang="en-US" dirty="0" smtClean="0"/>
              <a:t>blue technology </a:t>
            </a:r>
            <a:r>
              <a:rPr lang="en-US" dirty="0" smtClean="0"/>
              <a:t>pile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Do they work together?  Why or why not?</a:t>
            </a:r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Repeat until you have gone through 5 - 7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did you notice about your process with all 3 sets of cards?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25" y="4429125"/>
            <a:ext cx="8229600" cy="1622392"/>
          </a:xfrm>
        </p:spPr>
        <p:txBody>
          <a:bodyPr/>
          <a:lstStyle/>
          <a:p>
            <a:r>
              <a:rPr lang="en-US" dirty="0" smtClean="0"/>
              <a:t>Now check your understanding of TPACK with the original group poster.  </a:t>
            </a:r>
            <a:endParaRPr lang="en-US" dirty="0"/>
          </a:p>
        </p:txBody>
      </p:sp>
      <p:pic>
        <p:nvPicPr>
          <p:cNvPr id="22530" name="Picture 2" descr="D:\Documents and Settings\ksholdice\Local Settings\Temporary Internet Files\Content.IE5\K01F5C7X\MCj044152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752600"/>
            <a:ext cx="2289765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Types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3600" dirty="0" smtClean="0"/>
              <a:t>Planning for technology integration</a:t>
            </a:r>
            <a:endParaRPr lang="en-US" sz="3600" dirty="0"/>
          </a:p>
        </p:txBody>
      </p:sp>
      <p:pic>
        <p:nvPicPr>
          <p:cNvPr id="1026" name="Picture 2" descr="D:\Documents and Settings\ksholdice\Local Settings\Temporary Internet Files\Content.IE5\K01F5C7X\MCj039752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572000"/>
            <a:ext cx="1833562" cy="1622425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828800"/>
            <a:ext cx="1371600" cy="2203743"/>
          </a:xfrm>
          <a:prstGeom prst="rect">
            <a:avLst/>
          </a:prstGeom>
          <a:noFill/>
        </p:spPr>
      </p:pic>
      <p:pic>
        <p:nvPicPr>
          <p:cNvPr id="1028" name="Picture 4" descr="D:\Documents and Settings\ksholdice\Local Settings\Temporary Internet Files\Content.IE5\K01F5C7X\MCj0435233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724400"/>
            <a:ext cx="3355357" cy="1371600"/>
          </a:xfrm>
          <a:prstGeom prst="rect">
            <a:avLst/>
          </a:prstGeom>
          <a:noFill/>
        </p:spPr>
      </p:pic>
      <p:pic>
        <p:nvPicPr>
          <p:cNvPr id="1029" name="Picture 5" descr="D:\Documents and Settings\ksholdice\Local Settings\Temporary Internet Files\Content.IE5\OLN2CPJW\MCj0439613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981200"/>
            <a:ext cx="228402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58200" cy="139903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PART 1: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What are Activity Types?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724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Now divide yourself into subject area groupings</a:t>
            </a:r>
          </a:p>
          <a:p>
            <a:r>
              <a:rPr lang="en-US" sz="2800" dirty="0"/>
              <a:t>Scan the Example Technologies connected with the curricular </a:t>
            </a:r>
            <a:r>
              <a:rPr lang="en-US" sz="2800" dirty="0" smtClean="0"/>
              <a:t>goals - handouts</a:t>
            </a:r>
            <a:endParaRPr lang="en-US" sz="2800" dirty="0"/>
          </a:p>
          <a:p>
            <a:endParaRPr lang="en-US" dirty="0" smtClean="0"/>
          </a:p>
          <a:p>
            <a:pPr marL="6400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D:\Documents and Settings\lsteele\Local Settings\Temporary Internet Files\Content.IE5\SJBQ2CQ5\MCj007873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9241" y="2286000"/>
            <a:ext cx="4164759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92808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Highlight the “</a:t>
            </a:r>
            <a:r>
              <a:rPr lang="en-US" sz="3200" dirty="0" smtClean="0"/>
              <a:t>Example </a:t>
            </a:r>
            <a:r>
              <a:rPr lang="en-US" sz="3200" smtClean="0"/>
              <a:t>or Possible  </a:t>
            </a:r>
            <a:r>
              <a:rPr lang="en-US" sz="3200" dirty="0" smtClean="0"/>
              <a:t>Technologies “ in terms of: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Red</a:t>
            </a:r>
            <a:r>
              <a:rPr lang="en-US" sz="2800" dirty="0" smtClean="0"/>
              <a:t> (never heard of it)</a:t>
            </a:r>
          </a:p>
          <a:p>
            <a:pPr lvl="1"/>
            <a:r>
              <a:rPr lang="en-US" sz="2800" b="1" dirty="0" smtClean="0">
                <a:solidFill>
                  <a:srgbClr val="FFFF00"/>
                </a:solidFill>
              </a:rPr>
              <a:t>Yellow </a:t>
            </a:r>
            <a:r>
              <a:rPr lang="en-US" sz="2800" dirty="0" smtClean="0"/>
              <a:t>(heard of it, never used it)</a:t>
            </a:r>
          </a:p>
          <a:p>
            <a:pPr lvl="1"/>
            <a:r>
              <a:rPr lang="en-US" sz="2800" b="1" dirty="0" smtClean="0">
                <a:solidFill>
                  <a:srgbClr val="92D050"/>
                </a:solidFill>
              </a:rPr>
              <a:t>Green</a:t>
            </a:r>
            <a:r>
              <a:rPr lang="en-US" sz="2800" dirty="0" smtClean="0"/>
              <a:t> (used it)</a:t>
            </a:r>
          </a:p>
          <a:p>
            <a:pPr marL="537210" lvl="1" indent="0">
              <a:buNone/>
            </a:pPr>
            <a:endParaRPr lang="en-US" sz="2800" dirty="0" smtClean="0"/>
          </a:p>
          <a:p>
            <a:r>
              <a:rPr lang="en-US" sz="3200" dirty="0" smtClean="0"/>
              <a:t>Open your subject area in this wiki </a:t>
            </a:r>
            <a:r>
              <a:rPr lang="en-US" sz="3200" dirty="0" smtClean="0">
                <a:hlinkClick r:id="rId2"/>
              </a:rPr>
              <a:t>http://activitytypes.wmwikis.net/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rgbClr val="FFFF00"/>
                </a:solidFill>
              </a:rPr>
              <a:t>Take 5 activities types and see if you agree with the technologies they have posted.   Are there any technologies you would add?</a:t>
            </a:r>
          </a:p>
          <a:p>
            <a:endParaRPr lang="en-US" dirty="0"/>
          </a:p>
        </p:txBody>
      </p:sp>
      <p:pic>
        <p:nvPicPr>
          <p:cNvPr id="4" name="Picture 3" descr="D:\Documents and Settings\ksholdice\Local Settings\Temporary Internet Files\Content.IE5\8L0HASKM\MCj0435238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447800"/>
            <a:ext cx="1905000" cy="2694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Part II: Applying the Activity Types to Lesson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We are now going to apply our learning to lesson planning</a:t>
            </a:r>
          </a:p>
          <a:p>
            <a:r>
              <a:rPr lang="en-US" dirty="0" smtClean="0"/>
              <a:t>You will  choose a lesson</a:t>
            </a:r>
          </a:p>
          <a:p>
            <a:pPr lvl="1"/>
            <a:r>
              <a:rPr lang="en-US" dirty="0" smtClean="0"/>
              <a:t>The outcomes have been determined</a:t>
            </a:r>
          </a:p>
          <a:p>
            <a:pPr lvl="1"/>
            <a:r>
              <a:rPr lang="en-US" dirty="0" smtClean="0"/>
              <a:t>The pedagogy has been selected</a:t>
            </a:r>
          </a:p>
          <a:p>
            <a:pPr lvl="1"/>
            <a:r>
              <a:rPr lang="en-US" dirty="0" smtClean="0"/>
              <a:t>Select one of the following </a:t>
            </a:r>
          </a:p>
          <a:p>
            <a:pPr lvl="2"/>
            <a:r>
              <a:rPr lang="en-US" dirty="0" smtClean="0"/>
              <a:t>Math – Grade 1 and 7</a:t>
            </a:r>
          </a:p>
          <a:p>
            <a:pPr lvl="2"/>
            <a:r>
              <a:rPr lang="en-US" dirty="0" smtClean="0"/>
              <a:t>Social – Grade 5, 8, 10</a:t>
            </a:r>
          </a:p>
          <a:p>
            <a:pPr lvl="2"/>
            <a:r>
              <a:rPr lang="en-US" dirty="0" smtClean="0"/>
              <a:t>Science – Grade 7, 6, 30</a:t>
            </a:r>
          </a:p>
          <a:p>
            <a:pPr lvl="2"/>
            <a:r>
              <a:rPr lang="en-US" dirty="0" smtClean="0"/>
              <a:t>ELA – Grade 2, 4, 5, 9, 11</a:t>
            </a:r>
          </a:p>
          <a:p>
            <a:pPr lvl="2"/>
            <a:r>
              <a:rPr lang="en-US" dirty="0" smtClean="0"/>
              <a:t>Religion – Grade 1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Find a </a:t>
            </a:r>
            <a:r>
              <a:rPr lang="en-US" b="1" dirty="0" smtClean="0">
                <a:solidFill>
                  <a:srgbClr val="92D050"/>
                </a:solidFill>
              </a:rPr>
              <a:t>partner</a:t>
            </a:r>
            <a:r>
              <a:rPr lang="en-US" dirty="0" smtClean="0"/>
              <a:t> to work with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Documents and Settings\lsteele\Local Settings\Temporary Internet Files\Content.IE5\SJBQ2CQ5\MCj038974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740121">
            <a:off x="7460281" y="995936"/>
            <a:ext cx="1809522" cy="3174157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77200" cy="5311808"/>
          </a:xfrm>
        </p:spPr>
        <p:txBody>
          <a:bodyPr>
            <a:normAutofit lnSpcReduction="10000"/>
          </a:bodyPr>
          <a:lstStyle/>
          <a:p>
            <a:pPr marL="578358" lvl="1" indent="-514350">
              <a:buSzPct val="80000"/>
              <a:buNone/>
            </a:pPr>
            <a:r>
              <a:rPr lang="en-US" sz="2400" dirty="0" smtClean="0"/>
              <a:t>1. 	Use the sheet provided in your TPACK package today to record your thoughts</a:t>
            </a:r>
            <a:endParaRPr lang="en-US" sz="2800" dirty="0" smtClean="0"/>
          </a:p>
          <a:p>
            <a:pPr marL="994410" lvl="1" indent="-457200">
              <a:buAutoNum type="alphaLcPeriod"/>
            </a:pPr>
            <a:r>
              <a:rPr lang="en-US" sz="2400" dirty="0" smtClean="0">
                <a:solidFill>
                  <a:srgbClr val="FFFF00"/>
                </a:solidFill>
              </a:rPr>
              <a:t>Highlight the verbs and nouns </a:t>
            </a:r>
            <a:r>
              <a:rPr lang="en-US" sz="2400" dirty="0" smtClean="0"/>
              <a:t>in the outcomes.</a:t>
            </a:r>
          </a:p>
          <a:p>
            <a:pPr marL="820674" lvl="2" indent="0">
              <a:buNone/>
            </a:pPr>
            <a:r>
              <a:rPr lang="en-US" sz="2200" dirty="0"/>
              <a:t>	</a:t>
            </a:r>
            <a:r>
              <a:rPr lang="en-US" sz="2200" dirty="0" smtClean="0"/>
              <a:t>	The verbs are the processes or skills</a:t>
            </a:r>
          </a:p>
          <a:p>
            <a:pPr marL="820674" lvl="2" indent="0">
              <a:buNone/>
            </a:pPr>
            <a:r>
              <a:rPr lang="en-US" sz="2200" dirty="0"/>
              <a:t>	</a:t>
            </a:r>
            <a:r>
              <a:rPr lang="en-US" sz="2200" dirty="0" smtClean="0"/>
              <a:t>	The nouns are the content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b. Look at the pedagogy </a:t>
            </a:r>
            <a:r>
              <a:rPr lang="en-US" sz="2400" dirty="0" smtClean="0"/>
              <a:t>within the lesson</a:t>
            </a:r>
          </a:p>
          <a:p>
            <a:pPr lvl="1"/>
            <a:endParaRPr lang="en-US" sz="2400" dirty="0" smtClean="0"/>
          </a:p>
          <a:p>
            <a:pPr>
              <a:buNone/>
            </a:pPr>
            <a:r>
              <a:rPr lang="en-US" sz="2800" dirty="0" smtClean="0"/>
              <a:t>2. Look at the Activity Types sheet provided: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92D050"/>
                </a:solidFill>
              </a:rPr>
              <a:t>a. What type of technology is suggested </a:t>
            </a:r>
            <a:r>
              <a:rPr lang="en-US" sz="2400" dirty="0" smtClean="0"/>
              <a:t>for a lesson like this? 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92D050"/>
                </a:solidFill>
              </a:rPr>
              <a:t>b. Adjust the lesson </a:t>
            </a:r>
            <a:r>
              <a:rPr lang="en-US" sz="2400" dirty="0" smtClean="0"/>
              <a:t>to incorporate technology ~ how would you incorporate technology?</a:t>
            </a:r>
          </a:p>
          <a:p>
            <a:endParaRPr lang="en-US" sz="28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458200" cy="7993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With the lesson plan provided: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Group Debrief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You were provided with the outcomes and pedagogy of a lesson: </a:t>
            </a:r>
          </a:p>
          <a:p>
            <a:pPr lvl="1"/>
            <a:r>
              <a:rPr lang="en-US" sz="2400" dirty="0" smtClean="0"/>
              <a:t>Describe your experience of trying to incorporate technology in this lesson (What challenges did you have? What opportunities did you see?)</a:t>
            </a:r>
          </a:p>
          <a:p>
            <a:r>
              <a:rPr lang="en-US" sz="2800" dirty="0" smtClean="0"/>
              <a:t>How do you think technology has enhanced this lesson in terms of student engagement? student learning?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Examine current work in Technology through the lens of planning effectively with technology.</a:t>
            </a:r>
          </a:p>
          <a:p>
            <a:r>
              <a:rPr lang="en-US" dirty="0" smtClean="0"/>
              <a:t>Have an understanding of TPACK and its implications for Tech Coaches and our classrooms</a:t>
            </a:r>
          </a:p>
          <a:p>
            <a:r>
              <a:rPr lang="en-US" dirty="0" smtClean="0"/>
              <a:t>Sharing our learning within our Tech Coach community.</a:t>
            </a:r>
          </a:p>
          <a:p>
            <a:r>
              <a:rPr lang="en-US" dirty="0" smtClean="0"/>
              <a:t>Answer your questions.</a:t>
            </a:r>
          </a:p>
          <a:p>
            <a:endParaRPr lang="en-US" dirty="0"/>
          </a:p>
        </p:txBody>
      </p:sp>
      <p:pic>
        <p:nvPicPr>
          <p:cNvPr id="7170" name="Picture 2" descr="D:\Documents and Settings\ksholdice\Local Settings\Temporary Internet Files\Content.IE5\QJ9JAXY0\MCj044024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156200"/>
            <a:ext cx="1784350" cy="170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back to your original group this morning in the boardroom.</a:t>
            </a:r>
            <a:endParaRPr lang="en-US" dirty="0"/>
          </a:p>
        </p:txBody>
      </p:sp>
      <p:pic>
        <p:nvPicPr>
          <p:cNvPr id="2051" name="Picture 3" descr="D:\Documents and Settings\ksholdice\Local Settings\Temporary Internet Files\Content.IE5\OLN2CPJW\MCj043979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2766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458200" cy="1399032"/>
          </a:xfrm>
        </p:spPr>
        <p:txBody>
          <a:bodyPr/>
          <a:lstStyle/>
          <a:p>
            <a:r>
              <a:rPr lang="en-US" dirty="0" smtClean="0"/>
              <a:t>Reflecting With Critical Friends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Questions:</a:t>
            </a:r>
            <a:br>
              <a:rPr lang="en-US" dirty="0" smtClean="0"/>
            </a:br>
            <a:r>
              <a:rPr lang="en-US" dirty="0" smtClean="0"/>
              <a:t>1. What is needed to integrate technology effectively into our teaching beside the technology? (Set IT concerns aside)</a:t>
            </a:r>
            <a:br>
              <a:rPr lang="en-US" dirty="0" smtClean="0"/>
            </a:br>
            <a:r>
              <a:rPr lang="en-US" dirty="0" smtClean="0"/>
              <a:t>2. What implications does this have for you in your role as Tech Coach, currently and for future direction?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pic>
        <p:nvPicPr>
          <p:cNvPr id="3081" name="Picture 9" descr="D:\Documents and Settings\ksholdice\Local Settings\Temporary Internet Files\Content.IE5\8L0HASKM\MCj017435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5105400"/>
            <a:ext cx="1819275" cy="1560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399032"/>
          </a:xfrm>
        </p:spPr>
        <p:txBody>
          <a:bodyPr/>
          <a:lstStyle/>
          <a:p>
            <a:r>
              <a:rPr lang="en-US" b="1" dirty="0" smtClean="0"/>
              <a:t>Process: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464208"/>
          </a:xfrm>
        </p:spPr>
        <p:txBody>
          <a:bodyPr>
            <a:noAutofit/>
          </a:bodyPr>
          <a:lstStyle/>
          <a:p>
            <a:pPr marL="578358" indent="-514350">
              <a:buNone/>
            </a:pPr>
            <a:r>
              <a:rPr lang="en-US" sz="2400" dirty="0" smtClean="0"/>
              <a:t>a. choose a leader who will open the following link: </a:t>
            </a:r>
            <a:r>
              <a:rPr lang="en-US" sz="2400" dirty="0" smtClean="0">
                <a:hlinkClick r:id="rId2"/>
              </a:rPr>
              <a:t>www.typewith.me</a:t>
            </a:r>
            <a:endParaRPr lang="en-US" sz="2400" dirty="0" smtClean="0"/>
          </a:p>
          <a:p>
            <a:pPr marL="578358" indent="-514350">
              <a:buAutoNum type="alphaLcPeriod"/>
            </a:pPr>
            <a:endParaRPr lang="en-US" sz="1050" dirty="0" smtClean="0"/>
          </a:p>
          <a:p>
            <a:pPr>
              <a:buNone/>
            </a:pPr>
            <a:r>
              <a:rPr lang="en-US" sz="2400" dirty="0" smtClean="0"/>
              <a:t>b. the leader will invite each member of the critical friend group</a:t>
            </a:r>
          </a:p>
          <a:p>
            <a:pPr>
              <a:buNone/>
            </a:pPr>
            <a:endParaRPr lang="en-US" sz="1050" dirty="0" smtClean="0"/>
          </a:p>
          <a:p>
            <a:pPr>
              <a:buNone/>
            </a:pPr>
            <a:r>
              <a:rPr lang="en-US" sz="2400" dirty="0" smtClean="0"/>
              <a:t>c. the leader will type in the two questions</a:t>
            </a:r>
            <a:br>
              <a:rPr lang="en-US" sz="2400" dirty="0" smtClean="0"/>
            </a:br>
            <a:r>
              <a:rPr lang="en-US" sz="1050" dirty="0" smtClean="0"/>
              <a:t>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d. Each person types in their own responses</a:t>
            </a:r>
            <a:br>
              <a:rPr lang="en-US" sz="2400" dirty="0" smtClean="0"/>
            </a:br>
            <a:r>
              <a:rPr lang="en-US" sz="1050" dirty="0" smtClean="0"/>
              <a:t>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e. Import/export your final answers to each question into Microsoft Word - Save as 2 files (each question), paste each question individually into a </a:t>
            </a:r>
            <a:r>
              <a:rPr lang="en-US" sz="2400" dirty="0" err="1" smtClean="0"/>
              <a:t>Wordle</a:t>
            </a:r>
            <a:r>
              <a:rPr lang="en-US" sz="2400" dirty="0" smtClean="0"/>
              <a:t> ~ </a:t>
            </a:r>
            <a:r>
              <a:rPr lang="en-US" sz="2400" dirty="0" smtClean="0">
                <a:hlinkClick r:id="rId3"/>
              </a:rPr>
              <a:t>www.wordle.net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f. </a:t>
            </a:r>
            <a:r>
              <a:rPr lang="en-US" sz="2400" b="1" dirty="0" smtClean="0">
                <a:solidFill>
                  <a:srgbClr val="FFFF00"/>
                </a:solidFill>
              </a:rPr>
              <a:t>Debrief - each table shares their 2 "largest" ideas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Vanessa’s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SMART document camera use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43000"/>
            <a:ext cx="4191000" cy="1399032"/>
          </a:xfrm>
        </p:spPr>
        <p:txBody>
          <a:bodyPr/>
          <a:lstStyle/>
          <a:p>
            <a:r>
              <a:rPr lang="en-US" dirty="0" smtClean="0"/>
              <a:t>12:00 – 12:30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7IP4XY05\MCj0429871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362200"/>
            <a:ext cx="4006204" cy="348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Vanessa’s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Response systems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94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n’ Notes</a:t>
            </a:r>
            <a:endParaRPr lang="en-US" dirty="0"/>
          </a:p>
        </p:txBody>
      </p:sp>
      <p:pic>
        <p:nvPicPr>
          <p:cNvPr id="4" name="Picture 2" descr="D:\Documents and Settings\lsteele\Local Settings\Temporary Internet Files\Content.IE5\JRRGH07P\MCj0371064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057400"/>
            <a:ext cx="4331347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Emergent items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Items from our last meeting</a:t>
            </a:r>
          </a:p>
          <a:p>
            <a:pPr lvl="1"/>
            <a:r>
              <a:rPr lang="en-CA" dirty="0" smtClean="0"/>
              <a:t>Mac Support – we will try if we are able</a:t>
            </a:r>
          </a:p>
          <a:p>
            <a:pPr lvl="1"/>
            <a:r>
              <a:rPr lang="en-CA" dirty="0" err="1" smtClean="0"/>
              <a:t>Epals</a:t>
            </a:r>
            <a:r>
              <a:rPr lang="en-CA" dirty="0" smtClean="0"/>
              <a:t> – fixed in October – if problems please contact IT department</a:t>
            </a:r>
          </a:p>
          <a:p>
            <a:pPr lvl="1"/>
            <a:r>
              <a:rPr lang="en-CA" dirty="0" smtClean="0"/>
              <a:t>DE streaming – difficult at St. Thomas, St. Teresa – increased bandwidth in all schools, please let us know how it is going</a:t>
            </a:r>
          </a:p>
          <a:p>
            <a:pPr lvl="1"/>
            <a:r>
              <a:rPr lang="en-CA" dirty="0" smtClean="0"/>
              <a:t>Windows 7and Word support – Heather will do PD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349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Emergent items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Bandwidth increased</a:t>
            </a:r>
          </a:p>
          <a:p>
            <a:r>
              <a:rPr lang="en-CA" dirty="0" smtClean="0"/>
              <a:t>St. Thomas pilot – implications</a:t>
            </a:r>
          </a:p>
          <a:p>
            <a:pPr lvl="1"/>
            <a:r>
              <a:rPr lang="en-CA" dirty="0" smtClean="0"/>
              <a:t>Digital Citizenship must be taught</a:t>
            </a:r>
          </a:p>
          <a:p>
            <a:pPr lvl="1"/>
            <a:r>
              <a:rPr lang="en-CA" dirty="0" smtClean="0"/>
              <a:t>Equitability</a:t>
            </a:r>
          </a:p>
          <a:p>
            <a:pPr lvl="1"/>
            <a:r>
              <a:rPr lang="en-CA" dirty="0" smtClean="0"/>
              <a:t>Letter to parents </a:t>
            </a:r>
          </a:p>
          <a:p>
            <a:r>
              <a:rPr lang="en-CA" dirty="0" smtClean="0"/>
              <a:t>3-D project – many successes</a:t>
            </a:r>
          </a:p>
          <a:p>
            <a:r>
              <a:rPr lang="en-CA" dirty="0" smtClean="0"/>
              <a:t>Digital Citizenship – progress</a:t>
            </a:r>
          </a:p>
          <a:p>
            <a:pPr lvl="1"/>
            <a:r>
              <a:rPr lang="en-CA" dirty="0" err="1" smtClean="0"/>
              <a:t>Micaela</a:t>
            </a:r>
            <a:r>
              <a:rPr lang="en-CA" dirty="0" smtClean="0"/>
              <a:t>  joined need 1 more person </a:t>
            </a:r>
          </a:p>
          <a:p>
            <a:r>
              <a:rPr lang="en-CA" dirty="0" smtClean="0"/>
              <a:t>Parent sessions at Holy Family</a:t>
            </a:r>
          </a:p>
          <a:p>
            <a:r>
              <a:rPr lang="en-CA" dirty="0" smtClean="0"/>
              <a:t>After School PD on Wednesdays</a:t>
            </a:r>
          </a:p>
          <a:p>
            <a:r>
              <a:rPr lang="en-CA" dirty="0" smtClean="0"/>
              <a:t>Adding to the wiki</a:t>
            </a:r>
          </a:p>
          <a:p>
            <a:r>
              <a:rPr lang="en-CA" dirty="0" err="1" smtClean="0"/>
              <a:t>Diigo</a:t>
            </a:r>
            <a:endParaRPr lang="en-CA" dirty="0" smtClean="0"/>
          </a:p>
          <a:p>
            <a:pPr lvl="2"/>
            <a:endParaRPr lang="en-CA" dirty="0" smtClean="0"/>
          </a:p>
          <a:p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910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Next Meeting – March 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30808"/>
          </a:xfrm>
        </p:spPr>
        <p:txBody>
          <a:bodyPr/>
          <a:lstStyle/>
          <a:p>
            <a:r>
              <a:rPr lang="en-CA" dirty="0" smtClean="0"/>
              <a:t>Topics</a:t>
            </a:r>
          </a:p>
          <a:p>
            <a:pPr lvl="1"/>
            <a:r>
              <a:rPr lang="en-CA" dirty="0" smtClean="0"/>
              <a:t>Jonas </a:t>
            </a:r>
            <a:r>
              <a:rPr lang="en-CA" dirty="0"/>
              <a:t>and </a:t>
            </a:r>
            <a:r>
              <a:rPr lang="en-CA" dirty="0" smtClean="0"/>
              <a:t>Craig – FETC learning</a:t>
            </a:r>
            <a:endParaRPr lang="en-CA" dirty="0"/>
          </a:p>
          <a:p>
            <a:pPr lvl="1"/>
            <a:r>
              <a:rPr lang="en-CA" dirty="0"/>
              <a:t>Digital Bloom’s </a:t>
            </a:r>
          </a:p>
          <a:p>
            <a:pPr lvl="1"/>
            <a:r>
              <a:rPr lang="en-CA" dirty="0" smtClean="0"/>
              <a:t>Moodle – Terry</a:t>
            </a:r>
          </a:p>
          <a:p>
            <a:pPr lvl="1"/>
            <a:r>
              <a:rPr lang="en-CA" dirty="0" smtClean="0"/>
              <a:t>How to create wiki’s</a:t>
            </a:r>
          </a:p>
          <a:p>
            <a:pPr lvl="1"/>
            <a:r>
              <a:rPr lang="en-CA" dirty="0" smtClean="0"/>
              <a:t>Google tricks</a:t>
            </a:r>
          </a:p>
          <a:p>
            <a:r>
              <a:rPr lang="en-CA" dirty="0" smtClean="0"/>
              <a:t>Ken </a:t>
            </a:r>
            <a:r>
              <a:rPr lang="en-CA" dirty="0" err="1" smtClean="0"/>
              <a:t>Meraw</a:t>
            </a:r>
            <a:r>
              <a:rPr lang="en-CA" dirty="0" smtClean="0"/>
              <a:t> – prayer</a:t>
            </a:r>
          </a:p>
          <a:p>
            <a:r>
              <a:rPr lang="en-CA" dirty="0" smtClean="0"/>
              <a:t>Michelle V – minutes</a:t>
            </a:r>
          </a:p>
          <a:p>
            <a:r>
              <a:rPr lang="en-CA" dirty="0" smtClean="0"/>
              <a:t>Snacks – Jonas, Brad, Tom, Ken, Kevin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576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534400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9:00 - 9:15 		-  Welcome, Prayer and Small 					group discussion</a:t>
            </a:r>
          </a:p>
          <a:p>
            <a:pPr>
              <a:buNone/>
            </a:pPr>
            <a:r>
              <a:rPr lang="en-US" dirty="0" smtClean="0"/>
              <a:t>9:15 –  10:00	-  TPACK</a:t>
            </a:r>
          </a:p>
          <a:p>
            <a:pPr>
              <a:buNone/>
            </a:pPr>
            <a:r>
              <a:rPr lang="en-US" dirty="0" smtClean="0"/>
              <a:t>10:15- 12:00	-  Document Camera – Vanessa</a:t>
            </a:r>
          </a:p>
          <a:p>
            <a:pPr>
              <a:buNone/>
            </a:pPr>
            <a:r>
              <a:rPr lang="en-US" dirty="0" smtClean="0"/>
              <a:t>12:00 – 12:30	- Lunch</a:t>
            </a:r>
          </a:p>
          <a:p>
            <a:pPr>
              <a:buNone/>
            </a:pPr>
            <a:r>
              <a:rPr lang="en-US" dirty="0" smtClean="0"/>
              <a:t>12:30 – 1:30 	- Response Systems</a:t>
            </a:r>
          </a:p>
          <a:p>
            <a:pPr>
              <a:buNone/>
            </a:pPr>
            <a:r>
              <a:rPr lang="en-US" dirty="0" smtClean="0"/>
              <a:t>1:45 – 2:15		 - Adam – Smart Embedded Video</a:t>
            </a:r>
          </a:p>
          <a:p>
            <a:pPr>
              <a:buNone/>
            </a:pPr>
            <a:r>
              <a:rPr lang="en-US" dirty="0" smtClean="0"/>
              <a:t>2:15 – 3:00		- Emergent items, after school PD, 					wiki sharing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and Catching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Choose a candy </a:t>
            </a:r>
          </a:p>
          <a:p>
            <a:r>
              <a:rPr lang="en-US" dirty="0" smtClean="0"/>
              <a:t>Find </a:t>
            </a:r>
            <a:r>
              <a:rPr lang="en-US" dirty="0" smtClean="0">
                <a:solidFill>
                  <a:schemeClr val="accent1"/>
                </a:solidFill>
              </a:rPr>
              <a:t>two </a:t>
            </a:r>
            <a:r>
              <a:rPr lang="en-US" dirty="0" smtClean="0"/>
              <a:t>other people in the room that have the same candy. </a:t>
            </a:r>
          </a:p>
          <a:p>
            <a:r>
              <a:rPr lang="en-US" dirty="0" smtClean="0"/>
              <a:t>Find a place in the room where you can have a conversation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882775"/>
            <a:ext cx="8229600" cy="4572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1035" name="Picture 11" descr="D:\Documents and Settings\ksholdice\Local Settings\Temporary Internet Files\Content.IE5\QJ9JAXY0\MCj0439767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657600"/>
            <a:ext cx="2743200" cy="2743200"/>
          </a:xfrm>
          <a:prstGeom prst="rect">
            <a:avLst/>
          </a:prstGeom>
          <a:noFill/>
        </p:spPr>
      </p:pic>
      <p:pic>
        <p:nvPicPr>
          <p:cNvPr id="1037" name="Picture 13" descr="D:\Documents and Settings\ksholdice\Local Settings\Temporary Internet Files\Content.IE5\QJ9JAXY0\MCj039841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572000"/>
            <a:ext cx="1830388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Discussion: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What have you done since our last meeting?</a:t>
            </a:r>
          </a:p>
          <a:p>
            <a:r>
              <a:rPr lang="en-US" dirty="0" smtClean="0"/>
              <a:t>What have you learned?</a:t>
            </a:r>
          </a:p>
          <a:p>
            <a:r>
              <a:rPr lang="en-US" dirty="0" smtClean="0"/>
              <a:t>What PD have you  participated in or led?</a:t>
            </a:r>
          </a:p>
          <a:p>
            <a:r>
              <a:rPr lang="en-US" dirty="0" smtClean="0"/>
              <a:t>What do you hope to learn today?</a:t>
            </a:r>
          </a:p>
          <a:p>
            <a:pPr marL="64008" indent="0">
              <a:buNone/>
            </a:pPr>
            <a:endParaRPr lang="en-US" dirty="0" smtClean="0"/>
          </a:p>
          <a:p>
            <a:r>
              <a:rPr lang="en-US" dirty="0" smtClean="0"/>
              <a:t>Questions to the group or to us should be posted on Wall Wisher</a:t>
            </a:r>
          </a:p>
          <a:p>
            <a:pPr marL="64008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www.wallwisher.com/wall/tpacktechcoach</a:t>
            </a:r>
            <a:endParaRPr lang="en-US" dirty="0" smtClean="0"/>
          </a:p>
          <a:p>
            <a:r>
              <a:rPr lang="en-US" dirty="0" smtClean="0"/>
              <a:t>Using the poster paper provided please answer the following question.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D:\Documents and Settings\lsteele\Local Settings\Temporary Internet Files\Content.IE5\VKNP2OJ8\MCj042482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0"/>
            <a:ext cx="1633704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59387">
            <a:off x="-224684" y="336348"/>
            <a:ext cx="5181600" cy="1399032"/>
          </a:xfrm>
        </p:spPr>
        <p:txBody>
          <a:bodyPr>
            <a:noAutofit/>
          </a:bodyPr>
          <a:lstStyle/>
          <a:p>
            <a:r>
              <a:rPr lang="en-US" sz="8800" dirty="0" smtClean="0"/>
              <a:t>TPACK</a:t>
            </a:r>
            <a:endParaRPr lang="en-US" sz="8800" dirty="0"/>
          </a:p>
        </p:txBody>
      </p:sp>
      <p:pic>
        <p:nvPicPr>
          <p:cNvPr id="4098" name="Picture 2" descr="Image:tpack-contexts-small.jpg">
            <a:hlinkClick r:id="rId2" tooltip="Image:tpack-contexts-small.jp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295400"/>
            <a:ext cx="5143500" cy="51954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2895600"/>
            <a:ext cx="29716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What do you </a:t>
            </a:r>
          </a:p>
          <a:p>
            <a:r>
              <a:rPr lang="en-US" sz="5400" dirty="0" smtClean="0"/>
              <a:t>already know?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3990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Inspiring Education and TPACK 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161" y="1450614"/>
            <a:ext cx="3505363" cy="3383083"/>
          </a:xfrm>
          <a:prstGeom prst="rect">
            <a:avLst/>
          </a:prstGeom>
        </p:spPr>
      </p:pic>
      <p:pic>
        <p:nvPicPr>
          <p:cNvPr id="4" name="Picture 2" descr="Image:tpack-contexts-small.jpg">
            <a:hlinkClick r:id="rId3" tooltip="Image:tpack-contexts-small.jp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524000"/>
            <a:ext cx="3276600" cy="330969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95894" y="5029200"/>
            <a:ext cx="76613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smtClean="0">
                <a:solidFill>
                  <a:schemeClr val="accent1">
                    <a:lumMod val="50000"/>
                  </a:schemeClr>
                </a:solidFill>
              </a:rPr>
              <a:t>What are the similarities and differences between the 2 models?</a:t>
            </a:r>
            <a:endParaRPr lang="en-CA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TPACK video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TPACK 101 on </a:t>
            </a:r>
            <a:r>
              <a:rPr lang="en-CA" dirty="0" err="1" smtClean="0">
                <a:hlinkClick r:id="rId2"/>
              </a:rPr>
              <a:t>vimeo</a:t>
            </a:r>
            <a:endParaRPr lang="en-CA" dirty="0" smtClean="0">
              <a:hlinkClick r:id="rId2"/>
            </a:endParaRPr>
          </a:p>
          <a:p>
            <a:endParaRPr lang="en-CA" dirty="0" smtClean="0">
              <a:hlinkClick r:id="rId2"/>
            </a:endParaRPr>
          </a:p>
          <a:p>
            <a:r>
              <a:rPr lang="en-CA" dirty="0" smtClean="0">
                <a:hlinkClick r:id="rId2"/>
              </a:rPr>
              <a:t>http</a:t>
            </a:r>
            <a:r>
              <a:rPr lang="en-CA" dirty="0">
                <a:hlinkClick r:id="rId2"/>
              </a:rPr>
              <a:t>://</a:t>
            </a:r>
            <a:r>
              <a:rPr lang="en-CA" dirty="0" smtClean="0">
                <a:hlinkClick r:id="rId2"/>
              </a:rPr>
              <a:t>vimeo.com/16291486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746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1036</TotalTime>
  <Words>880</Words>
  <Application>Microsoft Office PowerPoint</Application>
  <PresentationFormat>On-screen Show (4:3)</PresentationFormat>
  <Paragraphs>170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Verve</vt:lpstr>
      <vt:lpstr>Tech Coaches</vt:lpstr>
      <vt:lpstr>Essential Questions</vt:lpstr>
      <vt:lpstr>Goals</vt:lpstr>
      <vt:lpstr>Outline for the day</vt:lpstr>
      <vt:lpstr>Welcome and Catching Up</vt:lpstr>
      <vt:lpstr>Discussion:</vt:lpstr>
      <vt:lpstr>TPACK</vt:lpstr>
      <vt:lpstr>Inspiring Education and TPACK </vt:lpstr>
      <vt:lpstr>TPACK video </vt:lpstr>
      <vt:lpstr>Insert TPACK slides here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Introducing TPACK</vt:lpstr>
      <vt:lpstr>TPACK</vt:lpstr>
      <vt:lpstr>Outcome + Pedagogy</vt:lpstr>
      <vt:lpstr>Outcome + Pedagogy + Technology</vt:lpstr>
      <vt:lpstr>What did you notice about your process with all 3 sets of cards? </vt:lpstr>
      <vt:lpstr>Activity Types  Planning for technology integration</vt:lpstr>
      <vt:lpstr>PART 1:  What are Activity Types?</vt:lpstr>
      <vt:lpstr>PowerPoint Presentation</vt:lpstr>
      <vt:lpstr>Part II: Applying the Activity Types to Lesson Planning</vt:lpstr>
      <vt:lpstr>With the lesson plan provided: </vt:lpstr>
      <vt:lpstr>Group Debrief</vt:lpstr>
      <vt:lpstr>PowerPoint Presentation</vt:lpstr>
      <vt:lpstr>Reflecting With Critical Friends</vt:lpstr>
      <vt:lpstr>Process:</vt:lpstr>
      <vt:lpstr>Vanessa’s presentation</vt:lpstr>
      <vt:lpstr>12:00 – 12:30</vt:lpstr>
      <vt:lpstr>Vanessa’s presentation</vt:lpstr>
      <vt:lpstr>News n’ Notes</vt:lpstr>
      <vt:lpstr>Emergent items</vt:lpstr>
      <vt:lpstr>Emergent items</vt:lpstr>
      <vt:lpstr>Next Meeting – March 1</vt:lpstr>
    </vt:vector>
  </TitlesOfParts>
  <Company>Chinook's Edge School Division #73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AISI</dc:title>
  <dc:creator>Technology Services</dc:creator>
  <cp:lastModifiedBy>laptop2010</cp:lastModifiedBy>
  <cp:revision>97</cp:revision>
  <dcterms:created xsi:type="dcterms:W3CDTF">2010-04-12T19:36:52Z</dcterms:created>
  <dcterms:modified xsi:type="dcterms:W3CDTF">2011-01-28T07:26:29Z</dcterms:modified>
</cp:coreProperties>
</file>